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63" r:id="rId6"/>
    <p:sldId id="272" r:id="rId7"/>
    <p:sldId id="273" r:id="rId8"/>
    <p:sldId id="264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334819912216856"/>
          <c:y val="0.14440182648401825"/>
          <c:w val="0.64656040773578582"/>
          <c:h val="0.6872935677560853"/>
        </c:manualLayout>
      </c:layout>
      <c:area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E7E6E6">
                <a:lumMod val="75000"/>
              </a:srgbClr>
            </a:soli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cat>
            <c:numRef>
              <c:f>Лист1!$A$2:$A$6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24-490C-8152-1C23ACD31D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ysClr val="windowText" lastClr="000000">
                <a:lumMod val="75000"/>
                <a:lumOff val="25000"/>
              </a:sysClr>
            </a:soli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cat>
            <c:numRef>
              <c:f>Лист1!$A$2:$A$6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</c:v>
                </c:pt>
                <c:pt idx="1">
                  <c:v>10</c:v>
                </c:pt>
                <c:pt idx="2" formatCode="0">
                  <c:v>15</c:v>
                </c:pt>
                <c:pt idx="3">
                  <c:v>18</c:v>
                </c:pt>
                <c:pt idx="4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24-490C-8152-1C23ACD31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398325648"/>
        <c:axId val="-1398322928"/>
      </c:areaChart>
      <c:catAx>
        <c:axId val="-1398325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400" dirty="0">
                    <a:solidFill>
                      <a:schemeClr val="tx1"/>
                    </a:solidFill>
                  </a:rPr>
                  <a:t>Ряд</a:t>
                </a:r>
                <a:r>
                  <a:rPr lang="ru-RU" sz="1400" baseline="0" dirty="0">
                    <a:solidFill>
                      <a:schemeClr val="tx1"/>
                    </a:solidFill>
                  </a:rPr>
                  <a:t> 1.-тестирования</a:t>
                </a:r>
              </a:p>
              <a:p>
                <a:pPr>
                  <a:defRPr/>
                </a:pPr>
                <a:endParaRPr lang="ru-RU" sz="1400" baseline="0" dirty="0">
                  <a:solidFill>
                    <a:srgbClr val="FFC000"/>
                  </a:solidFill>
                </a:endParaRPr>
              </a:p>
              <a:p>
                <a:pPr>
                  <a:defRPr/>
                </a:pPr>
                <a:r>
                  <a:rPr lang="ru-RU" sz="1400" baseline="0" dirty="0">
                    <a:solidFill>
                      <a:srgbClr val="FFC000"/>
                    </a:solidFill>
                  </a:rPr>
                  <a:t>Ряд 2.-устный опрос</a:t>
                </a:r>
              </a:p>
            </c:rich>
          </c:tx>
          <c:layout>
            <c:manualLayout>
              <c:xMode val="edge"/>
              <c:yMode val="edge"/>
              <c:x val="0.83502355420435126"/>
              <c:y val="0.41598130370689967"/>
            </c:manualLayout>
          </c:layout>
          <c:overlay val="0"/>
          <c:spPr>
            <a:solidFill>
              <a:sysClr val="windowText" lastClr="000000"/>
            </a:solidFill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398322928"/>
        <c:crosses val="autoZero"/>
        <c:auto val="1"/>
        <c:lblAlgn val="ctr"/>
        <c:lblOffset val="100"/>
        <c:noMultiLvlLbl val="0"/>
      </c:catAx>
      <c:valAx>
        <c:axId val="-1398322928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400" dirty="0"/>
                  <a:t>время урока</a:t>
                </a:r>
              </a:p>
            </c:rich>
          </c:tx>
          <c:layout>
            <c:manualLayout>
              <c:xMode val="edge"/>
              <c:yMode val="edge"/>
              <c:x val="6.9501312335958007E-2"/>
              <c:y val="0.31180181929313633"/>
            </c:manualLayout>
          </c:layout>
          <c:overlay val="0"/>
          <c:spPr>
            <a:noFill/>
            <a:ln w="47625" cmpd="sng">
              <a:solidFill>
                <a:schemeClr val="accent1"/>
              </a:solidFill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39832564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2231480763379738"/>
          <c:y val="0.32100416019426137"/>
          <c:w val="0.15726813631333242"/>
          <c:h val="6.1644267069356065E-2"/>
        </c:manualLayout>
      </c:layout>
      <c:overlay val="0"/>
      <c:spPr>
        <a:solidFill>
          <a:sysClr val="windowText" lastClr="0000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rgbClr val="E7E6E6">
        <a:lumMod val="25000"/>
        <a:alpha val="31000"/>
      </a:srgbClr>
    </a:solidFill>
    <a:ln>
      <a:solidFill>
        <a:srgbClr val="B50069">
          <a:lumMod val="60000"/>
          <a:lumOff val="40000"/>
          <a:alpha val="7000"/>
        </a:srgbClr>
      </a:solidFill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rgbClr val="FFC000"/>
                </a:solidFill>
              </a:rPr>
              <a:t>До</a:t>
            </a:r>
            <a:r>
              <a:rPr lang="ru-RU" baseline="0" dirty="0" smtClean="0">
                <a:solidFill>
                  <a:srgbClr val="FFC000"/>
                </a:solidFill>
              </a:rPr>
              <a:t> эксперимента</a:t>
            </a:r>
            <a:endParaRPr lang="ru-RU" dirty="0">
              <a:solidFill>
                <a:srgbClr val="FFC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0D4-49FD-B2FB-0A736F49646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4000"/>
                    </a:schemeClr>
                  </a:gs>
                  <a:gs pos="100000">
                    <a:schemeClr val="accent2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0D4-49FD-B2FB-0A736F49646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0D4-49FD-B2FB-0A736F49646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4000"/>
                    </a:schemeClr>
                  </a:gs>
                  <a:gs pos="100000">
                    <a:schemeClr val="accent4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0D4-49FD-B2FB-0A736F49646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отлично</c:v>
                </c:pt>
                <c:pt idx="1">
                  <c:v>хорошо</c:v>
                </c:pt>
                <c:pt idx="2">
                  <c:v>удовлетворительно</c:v>
                </c:pt>
                <c:pt idx="3">
                  <c:v>неудовлетворительно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0.15</c:v>
                </c:pt>
                <c:pt idx="1">
                  <c:v>0.25</c:v>
                </c:pt>
                <c:pt idx="2">
                  <c:v>0.2</c:v>
                </c:pt>
                <c:pt idx="3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0D4-49FD-B2FB-0A736F49646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rgbClr val="FFC000"/>
                </a:solidFill>
              </a:rPr>
              <a:t>После</a:t>
            </a:r>
            <a:r>
              <a:rPr lang="ru-RU" baseline="0" dirty="0" smtClean="0">
                <a:solidFill>
                  <a:srgbClr val="FFC000"/>
                </a:solidFill>
              </a:rPr>
              <a:t> эксперимента</a:t>
            </a:r>
            <a:endParaRPr lang="ru-RU" dirty="0">
              <a:solidFill>
                <a:srgbClr val="FFC000"/>
              </a:solidFill>
            </a:endParaRPr>
          </a:p>
        </c:rich>
      </c:tx>
      <c:layout>
        <c:manualLayout>
          <c:xMode val="edge"/>
          <c:yMode val="edge"/>
          <c:x val="0.15486441904487183"/>
          <c:y val="1.81405895691609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4D1-4CC9-8D59-A1DFC7AB5E5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8000"/>
                      <a:lumMod val="114000"/>
                    </a:schemeClr>
                  </a:gs>
                  <a:gs pos="100000">
                    <a:schemeClr val="accent2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4D1-4CC9-8D59-A1DFC7AB5E5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8000"/>
                      <a:lumMod val="114000"/>
                    </a:schemeClr>
                  </a:gs>
                  <a:gs pos="100000">
                    <a:schemeClr val="accent3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4D1-4CC9-8D59-A1DFC7AB5E5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8000"/>
                      <a:lumMod val="114000"/>
                    </a:schemeClr>
                  </a:gs>
                  <a:gs pos="100000">
                    <a:schemeClr val="accent4">
                      <a:shade val="90000"/>
                      <a:lumMod val="8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4D1-4CC9-8D59-A1DFC7AB5E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отлично</c:v>
                </c:pt>
                <c:pt idx="1">
                  <c:v>хорошо</c:v>
                </c:pt>
                <c:pt idx="2">
                  <c:v>удовлетворительно</c:v>
                </c:pt>
                <c:pt idx="3">
                  <c:v>неудовлетворительно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0.25</c:v>
                </c:pt>
                <c:pt idx="1">
                  <c:v>0.15</c:v>
                </c:pt>
                <c:pt idx="2">
                  <c:v>0.1</c:v>
                </c:pt>
                <c:pt idx="3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4D1-4CC9-8D59-A1DFC7AB5E5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23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74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92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304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555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39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0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1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32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846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88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2F185-99F9-49DB-9B77-687227AD979E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74A3D-CC27-4DDE-8CE6-10AAE229C1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76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524000" y="3944220"/>
            <a:ext cx="9468464" cy="2436915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Автор статьи: ЮНУСОВА ЗАЙНАП АЛАШОВНА</a:t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Соавтор : Хасбулатова Зинаида Саидовна, д.х.н., профессор.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524000" y="660401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ru-RU" sz="4800" b="1" dirty="0" smtClean="0"/>
              <a:t>Использование тестов на уроках органической химии для реализация ФГОС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740748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71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Результаты, отражающие изменения        успеваемости обучаемых</a:t>
            </a:r>
            <a:endParaRPr lang="ru-RU" b="1" dirty="0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068639"/>
              </p:ext>
            </p:extLst>
          </p:nvPr>
        </p:nvGraphicFramePr>
        <p:xfrm>
          <a:off x="732658" y="2116939"/>
          <a:ext cx="4397375" cy="4182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2242692"/>
              </p:ext>
            </p:extLst>
          </p:nvPr>
        </p:nvGraphicFramePr>
        <p:xfrm>
          <a:off x="6454028" y="2059090"/>
          <a:ext cx="4395787" cy="420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1684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914"/>
          </a:xfrm>
        </p:spPr>
        <p:txBody>
          <a:bodyPr/>
          <a:lstStyle/>
          <a:p>
            <a:r>
              <a:rPr lang="ru-RU" b="1" dirty="0" smtClean="0"/>
              <a:t>Методика применения тестовых заданий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37187"/>
            <a:ext cx="10515600" cy="540774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Вопросы разработанные для тестирования не должны быть только легкими или только трудными.</a:t>
            </a:r>
          </a:p>
          <a:p>
            <a:r>
              <a:rPr lang="ru-RU" dirty="0"/>
              <a:t>Задания должны быть индивидуальны для каждого звена класса, в зависимости от уровня сложности, разделив класс на три группы (задания для слабого звена класса, для среднего класса, для сильного звена класса).</a:t>
            </a:r>
          </a:p>
          <a:p>
            <a:r>
              <a:rPr lang="ru-RU" dirty="0"/>
              <a:t>С целью повышения познавательной активности и также самостоятельности учеников на уроках химии, можно применить тесты на каждом уроке при опросе домашнего задания и при контроле полученных знаний с выборочным ответом: альтернативный, сличения, выборочный, исключения лишнего.</a:t>
            </a:r>
          </a:p>
          <a:p>
            <a:r>
              <a:rPr lang="ru-RU" dirty="0"/>
              <a:t>Связи с тем что тестовые задания не развивают устную речь и не учат давать развернутые ответы, необходимо чередовать тесты с устным опросом.</a:t>
            </a:r>
          </a:p>
          <a:p>
            <a:r>
              <a:rPr lang="ru-RU" dirty="0"/>
              <a:t>Последовательность составления тестовых заданий по химии:</a:t>
            </a:r>
          </a:p>
          <a:p>
            <a:r>
              <a:rPr lang="ru-RU" dirty="0"/>
              <a:t>1) Выявить цели тестирования;</a:t>
            </a:r>
          </a:p>
          <a:p>
            <a:r>
              <a:rPr lang="ru-RU" dirty="0"/>
              <a:t>2) Разработать формы тестовых заданий, зависящих от содержания и от целей тестирования.</a:t>
            </a:r>
          </a:p>
          <a:p>
            <a:r>
              <a:rPr lang="ru-RU" dirty="0"/>
              <a:t>3) Составить инструктаж, текста заданий и ответы (ключей к тесту).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920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826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          </a:t>
            </a:r>
            <a:r>
              <a:rPr lang="ru-RU" b="1" dirty="0" smtClean="0"/>
              <a:t>Выводы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955" y="973394"/>
            <a:ext cx="11395587" cy="5791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1.    После проведения эксперимента в 10 классах, можно сделать следующий вывод:                применение тестовых заданий имеет важную роль на сегодняшний день, потому что учащиеся для поступления в различные учебные заведения должны сдавать ЕГЭ и ОГЭ, а они в свою очередь, как мы знаем, состоят из тестовых заданий.</a:t>
            </a:r>
          </a:p>
          <a:p>
            <a:pPr marL="0" indent="0">
              <a:buNone/>
            </a:pPr>
            <a:r>
              <a:rPr lang="ru-RU" dirty="0"/>
              <a:t>2.   Тестовые задания, дают возможность:</a:t>
            </a:r>
          </a:p>
          <a:p>
            <a:pPr marL="0" indent="0">
              <a:buNone/>
            </a:pPr>
            <a:r>
              <a:rPr lang="ru-RU" dirty="0"/>
              <a:t>        - получить информацию об уровне знаний обучающихся за короткое время</a:t>
            </a:r>
          </a:p>
          <a:p>
            <a:pPr marL="0" indent="0">
              <a:buNone/>
            </a:pPr>
            <a:r>
              <a:rPr lang="ru-RU" dirty="0"/>
              <a:t>        - повышают познавательную активность обучающихся;</a:t>
            </a:r>
          </a:p>
          <a:p>
            <a:pPr marL="0" indent="0">
              <a:buNone/>
            </a:pPr>
            <a:r>
              <a:rPr lang="ru-RU" dirty="0"/>
              <a:t>       - как по курсу химии, так и по другим предметам позволяет видеть свои знании и     незнания.</a:t>
            </a:r>
          </a:p>
          <a:p>
            <a:pPr marL="0" indent="0">
              <a:buNone/>
            </a:pPr>
            <a:r>
              <a:rPr lang="ru-RU" dirty="0"/>
              <a:t>3.    Тестовые задания позволяют исправить выявившиеся пробелы в знаниях. Также, повысился показатель </a:t>
            </a:r>
            <a:r>
              <a:rPr lang="ru-RU" dirty="0" err="1"/>
              <a:t>накапливаемости</a:t>
            </a:r>
            <a:r>
              <a:rPr lang="ru-RU" dirty="0"/>
              <a:t> оценок, что сделало контроль знаний и умений более объективным.</a:t>
            </a:r>
          </a:p>
          <a:p>
            <a:pPr marL="0" indent="0">
              <a:buNone/>
            </a:pPr>
            <a:r>
              <a:rPr lang="ru-RU" dirty="0"/>
              <a:t>4.    При текущем контроле, с применением тестовых заданий нам удалось: узнать об уровне знаний каждого обучаемого; выделить сильное, слабое и среднее звенья класса. И это мне дало возможность найти каждому ученику индивидуальный подход, разработать задания для каждого ученика соответствующие их уровню знаний.</a:t>
            </a:r>
          </a:p>
          <a:p>
            <a:pPr marL="0" indent="0">
              <a:buNone/>
            </a:pPr>
            <a:r>
              <a:rPr lang="ru-RU" dirty="0"/>
              <a:t>5. С применением тестовых заданий повышается интерес к предмету, формируются партнерские отношения между обучающимся и учителем, исчезает страх перед контролем знаний у обучаемых</a:t>
            </a:r>
          </a:p>
        </p:txBody>
      </p:sp>
    </p:spTree>
    <p:extLst>
      <p:ext uri="{BB962C8B-B14F-4D97-AF65-F5344CB8AC3E}">
        <p14:creationId xmlns:p14="http://schemas.microsoft.com/office/powerpoint/2010/main" val="1820406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  </a:t>
            </a:r>
            <a:r>
              <a:rPr lang="ru-RU" sz="4800" b="1" dirty="0" smtClean="0"/>
              <a:t>Актуальность исследования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данного статьи обусловлена потребностью общества и государства в качественном образовании. Возрастает необходимость применения эффективной системы контроля и оценки результативности обучения.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ФГОС-целостная система требований ко всей системе образования. А результатом освоения ООП (основных образовательных программ) являются личностные,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метапредметные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предметные результаты.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1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6735" y="140043"/>
            <a:ext cx="10832757" cy="662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6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95" y="65903"/>
            <a:ext cx="11351740" cy="649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676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</a:t>
            </a:r>
            <a:r>
              <a:rPr lang="ru-RU" b="1" dirty="0" smtClean="0"/>
              <a:t>Практическое значение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FontTx/>
              <a:buChar char="•"/>
            </a:pPr>
            <a:r>
              <a:rPr lang="ru-RU" sz="3200" dirty="0">
                <a:latin typeface="Times New Roman"/>
              </a:rPr>
              <a:t>Применения тестовых заданий в процессе обучения, как показывают экспериментальные данные, повышают познавательную активность учащихся , позволяют достичь лучших результатов по химии. Применения такой системы контроля знаний позволяет хорошенько оценивать знания учащихся , что лучше ориентируют их на личностный рост. </a:t>
            </a:r>
          </a:p>
        </p:txBody>
      </p:sp>
    </p:spTree>
    <p:extLst>
      <p:ext uri="{BB962C8B-B14F-4D97-AF65-F5344CB8AC3E}">
        <p14:creationId xmlns:p14="http://schemas.microsoft.com/office/powerpoint/2010/main" val="180135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946" y="115330"/>
            <a:ext cx="11730681" cy="663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359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081" y="238897"/>
            <a:ext cx="10873946" cy="653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59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</a:t>
            </a:r>
            <a:r>
              <a:rPr lang="ru-RU" b="1" dirty="0" smtClean="0"/>
              <a:t>Экспериментальная работа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5845"/>
            <a:ext cx="10515600" cy="4955458"/>
          </a:xfrm>
        </p:spPr>
        <p:txBody>
          <a:bodyPr>
            <a:normAutofit fontScale="77500" lnSpcReduction="20000"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того, чтобы определить эффективность использования тестов на уроках химии нами было проведено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экспериментально-педагогическое исследование.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Его главная цель заключалась в проверке влияния использования тестов при контроле знаний для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ФГОС  на уроках органической химии.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Эксперимент проводился в МБОУ «СОШ № </a:t>
            </a: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Цоцан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-юрт».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эксперимента был выбран контрольный и экспериментальный класс, в целях осуществления исследования (табл.1). В экспериментальном 10 «А» классе проходило обучение с применением тестовых заданий, а вот в контрольном 10 «Б» классе обучение проходило по обычной традиционной методике.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31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Итоги педагогического исследования</a:t>
            </a:r>
            <a:endParaRPr lang="ru-RU" b="1" dirty="0"/>
          </a:p>
        </p:txBody>
      </p:sp>
      <p:graphicFrame>
        <p:nvGraphicFramePr>
          <p:cNvPr id="4" name="Объект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273025"/>
              </p:ext>
            </p:extLst>
          </p:nvPr>
        </p:nvGraphicFramePr>
        <p:xfrm>
          <a:off x="1260475" y="2055813"/>
          <a:ext cx="9386888" cy="420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4785338"/>
      </p:ext>
    </p:extLst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Красный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  <a:fontScheme name="Ион">
    <a:maj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Ион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hueMod val="104000"/>
              <a:satMod val="128000"/>
              <a:lumMod val="104000"/>
            </a:schemeClr>
          </a:gs>
          <a:gs pos="100000">
            <a:schemeClr val="phClr">
              <a:shade val="76000"/>
              <a:hueMod val="89000"/>
              <a:satMod val="164000"/>
              <a:lumMod val="68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2000"/>
              <a:hueMod val="42000"/>
              <a:satMod val="124000"/>
              <a:lumMod val="62000"/>
            </a:schemeClr>
            <a:schemeClr val="phClr">
              <a:tint val="96000"/>
              <a:satMod val="130000"/>
            </a:schemeClr>
          </a:duotone>
        </a:blip>
        <a:stretch/>
      </a:blipFill>
    </a:bgFillStyleLst>
  </a:fmtScheme>
</a:themeOverride>
</file>

<file path=ppt/theme/themeOverride2.xml><?xml version="1.0" encoding="utf-8"?>
<a:themeOverride xmlns:a="http://schemas.openxmlformats.org/drawingml/2006/main">
  <a:clrScheme name="Красный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  <a:fontScheme name="Ион">
    <a:maj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Ион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hueMod val="104000"/>
              <a:satMod val="128000"/>
              <a:lumMod val="104000"/>
            </a:schemeClr>
          </a:gs>
          <a:gs pos="100000">
            <a:schemeClr val="phClr">
              <a:shade val="76000"/>
              <a:hueMod val="89000"/>
              <a:satMod val="164000"/>
              <a:lumMod val="68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2000"/>
              <a:hueMod val="42000"/>
              <a:satMod val="124000"/>
              <a:lumMod val="62000"/>
            </a:schemeClr>
            <a:schemeClr val="phClr">
              <a:tint val="96000"/>
              <a:satMod val="130000"/>
            </a:schemeClr>
          </a:duotone>
        </a:blip>
        <a:stretch/>
      </a:blipFill>
    </a:bgFillStyleLst>
  </a:fmtScheme>
</a:themeOverride>
</file>

<file path=ppt/theme/themeOverride3.xml><?xml version="1.0" encoding="utf-8"?>
<a:themeOverride xmlns:a="http://schemas.openxmlformats.org/drawingml/2006/main">
  <a:clrScheme name="Красный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  <a:fontScheme name="Ион">
    <a:maj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Ион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hueMod val="104000"/>
              <a:satMod val="128000"/>
              <a:lumMod val="104000"/>
            </a:schemeClr>
          </a:gs>
          <a:gs pos="100000">
            <a:schemeClr val="phClr">
              <a:shade val="76000"/>
              <a:hueMod val="89000"/>
              <a:satMod val="164000"/>
              <a:lumMod val="68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2000"/>
              <a:hueMod val="42000"/>
              <a:satMod val="124000"/>
              <a:lumMod val="62000"/>
            </a:schemeClr>
            <a:schemeClr val="phClr">
              <a:tint val="96000"/>
              <a:satMod val="130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595</Words>
  <Application>Microsoft Office PowerPoint</Application>
  <PresentationFormat>Широкоэкранный</PresentationFormat>
  <Paragraphs>38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 Автор статьи: ЮНУСОВА ЗАЙНАП АЛАШОВНА Соавтор : Хасбулатова Зинаида Саидовна, д.х.н., профессор. </vt:lpstr>
      <vt:lpstr>  Актуальность исследования</vt:lpstr>
      <vt:lpstr>Презентация PowerPoint</vt:lpstr>
      <vt:lpstr>Презентация PowerPoint</vt:lpstr>
      <vt:lpstr>                     Практическое значение</vt:lpstr>
      <vt:lpstr>Презентация PowerPoint</vt:lpstr>
      <vt:lpstr>Презентация PowerPoint</vt:lpstr>
      <vt:lpstr>              Экспериментальная работа</vt:lpstr>
      <vt:lpstr>      Итоги педагогического исследования</vt:lpstr>
      <vt:lpstr>Результаты, отражающие изменения        успеваемости обучаемых</vt:lpstr>
      <vt:lpstr>Методика применения тестовых заданий</vt:lpstr>
      <vt:lpstr>                               Выводы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Выполнила: студентка 5 курса, профиля «Химия и Биология»</dc:title>
  <dc:creator>user</dc:creator>
  <cp:lastModifiedBy>user</cp:lastModifiedBy>
  <cp:revision>12</cp:revision>
  <dcterms:created xsi:type="dcterms:W3CDTF">2018-06-20T15:43:54Z</dcterms:created>
  <dcterms:modified xsi:type="dcterms:W3CDTF">2020-10-17T08:51:45Z</dcterms:modified>
</cp:coreProperties>
</file>