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4" r:id="rId4"/>
    <p:sldId id="291" r:id="rId5"/>
    <p:sldId id="293" r:id="rId6"/>
    <p:sldId id="258" r:id="rId7"/>
    <p:sldId id="259" r:id="rId8"/>
    <p:sldId id="260" r:id="rId9"/>
    <p:sldId id="261" r:id="rId10"/>
    <p:sldId id="263" r:id="rId11"/>
    <p:sldId id="262" r:id="rId12"/>
    <p:sldId id="267" r:id="rId13"/>
    <p:sldId id="295" r:id="rId14"/>
    <p:sldId id="276" r:id="rId15"/>
    <p:sldId id="278" r:id="rId16"/>
    <p:sldId id="284" r:id="rId17"/>
    <p:sldId id="283" r:id="rId18"/>
    <p:sldId id="304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70" autoAdjust="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29000">
                <a:schemeClr val="accent6">
                  <a:lumMod val="60000"/>
                  <a:lumOff val="40000"/>
                </a:schemeClr>
              </a:gs>
              <a:gs pos="67000">
                <a:schemeClr val="bg2"/>
              </a:gs>
              <a:gs pos="9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-142908" y="285728"/>
            <a:ext cx="8996951" cy="6380930"/>
            <a:chOff x="-281547" y="142852"/>
            <a:chExt cx="8996951" cy="6380930"/>
          </a:xfrm>
        </p:grpSpPr>
        <p:sp>
          <p:nvSpPr>
            <p:cNvPr id="9" name="Скругленный прямоугольник 8"/>
            <p:cNvSpPr/>
            <p:nvPr userDrawn="1"/>
          </p:nvSpPr>
          <p:spPr>
            <a:xfrm>
              <a:off x="147081" y="142852"/>
              <a:ext cx="8568323" cy="5643602"/>
            </a:xfrm>
            <a:prstGeom prst="roundRect">
              <a:avLst>
                <a:gd name="adj" fmla="val 36041"/>
              </a:avLst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Documents and Settings\Администратор\Рабочий стол\db1aafe5cc38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l="3081" t="4899" r="11664" b="2881"/>
            <a:stretch>
              <a:fillRect/>
            </a:stretch>
          </p:blipFill>
          <p:spPr bwMode="auto">
            <a:xfrm rot="595798">
              <a:off x="-281547" y="3631796"/>
              <a:ext cx="4112201" cy="289198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" name="Picture 3" descr="C:\Documents and Settings\Администратор\Рабочий стол\db1aafe5cc38.png"/>
          <p:cNvPicPr>
            <a:picLocks noChangeAspect="1" noChangeArrowheads="1"/>
          </p:cNvPicPr>
          <p:nvPr userDrawn="1"/>
        </p:nvPicPr>
        <p:blipFill>
          <a:blip r:embed="rId3" cstate="email"/>
          <a:srcRect l="3081" t="4899" r="11664" b="2881"/>
          <a:stretch>
            <a:fillRect/>
          </a:stretch>
        </p:blipFill>
        <p:spPr bwMode="auto">
          <a:xfrm rot="595798" flipH="1" flipV="1">
            <a:off x="6969290" y="167168"/>
            <a:ext cx="2064964" cy="14522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29000">
                <a:schemeClr val="accent6">
                  <a:lumMod val="60000"/>
                  <a:lumOff val="40000"/>
                </a:schemeClr>
              </a:gs>
              <a:gs pos="67000">
                <a:schemeClr val="bg2"/>
              </a:gs>
              <a:gs pos="9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14282" y="214290"/>
            <a:ext cx="8715436" cy="6500858"/>
          </a:xfrm>
          <a:prstGeom prst="roundRect">
            <a:avLst>
              <a:gd name="adj" fmla="val 743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Documents and Settings\Администратор\Рабочий стол\db1aafe5cc38.png"/>
          <p:cNvPicPr>
            <a:picLocks noChangeAspect="1" noChangeArrowheads="1"/>
          </p:cNvPicPr>
          <p:nvPr userDrawn="1"/>
        </p:nvPicPr>
        <p:blipFill>
          <a:blip r:embed="rId13" cstate="email"/>
          <a:srcRect l="3081" t="4899" r="11664" b="2881"/>
          <a:stretch>
            <a:fillRect/>
          </a:stretch>
        </p:blipFill>
        <p:spPr bwMode="auto">
          <a:xfrm rot="10645797" flipV="1">
            <a:off x="7763165" y="5835439"/>
            <a:ext cx="1354639" cy="95267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990656" cy="151216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/>
                <a:latin typeface="Comic Sans MS" pitchFamily="66" charset="0"/>
              </a:rPr>
              <a:t>МБОУ «</a:t>
            </a:r>
            <a:r>
              <a:rPr lang="ru-RU" sz="3100" b="1" dirty="0" err="1" smtClean="0">
                <a:effectLst/>
                <a:latin typeface="Comic Sans MS" pitchFamily="66" charset="0"/>
              </a:rPr>
              <a:t>Цоци-юртовская</a:t>
            </a:r>
            <a:r>
              <a:rPr lang="ru-RU" sz="3100" b="1" dirty="0" smtClean="0">
                <a:effectLst/>
                <a:latin typeface="Comic Sans MS" pitchFamily="66" charset="0"/>
              </a:rPr>
              <a:t> СШ№1 </a:t>
            </a:r>
            <a:r>
              <a:rPr lang="ru-RU" sz="3100" b="1" dirty="0" err="1" smtClean="0">
                <a:effectLst/>
                <a:latin typeface="Comic Sans MS" pitchFamily="66" charset="0"/>
              </a:rPr>
              <a:t>им.Хамерзаева</a:t>
            </a:r>
            <a:r>
              <a:rPr lang="ru-RU" sz="3100" b="1" dirty="0" smtClean="0">
                <a:effectLst/>
                <a:latin typeface="Comic Sans MS" pitchFamily="66" charset="0"/>
              </a:rPr>
              <a:t> Х.А.»</a:t>
            </a:r>
            <a:r>
              <a:rPr lang="ru-RU" b="1" dirty="0" smtClean="0">
                <a:effectLst/>
                <a:latin typeface="Comic Sans MS" pitchFamily="66" charset="0"/>
              </a:rPr>
              <a:t/>
            </a:r>
            <a:br>
              <a:rPr lang="ru-RU" b="1" dirty="0" smtClean="0">
                <a:effectLst/>
                <a:latin typeface="Comic Sans MS" pitchFamily="66" charset="0"/>
              </a:rPr>
            </a:br>
            <a:r>
              <a:rPr lang="ru-RU" b="1" dirty="0" smtClean="0">
                <a:effectLst/>
                <a:latin typeface="Comic Sans MS" pitchFamily="66" charset="0"/>
              </a:rPr>
              <a:t/>
            </a:r>
            <a:br>
              <a:rPr lang="ru-RU" b="1" dirty="0" smtClean="0">
                <a:effectLst/>
                <a:latin typeface="Comic Sans MS" pitchFamily="66" charset="0"/>
              </a:rPr>
            </a:br>
            <a:r>
              <a:rPr lang="ru-RU" b="1" dirty="0" smtClean="0">
                <a:effectLst/>
                <a:latin typeface="Comic Sans MS" pitchFamily="66" charset="0"/>
              </a:rPr>
              <a:t/>
            </a:r>
            <a:br>
              <a:rPr lang="ru-RU" b="1" dirty="0" smtClean="0">
                <a:effectLst/>
                <a:latin typeface="Comic Sans MS" pitchFamily="66" charset="0"/>
              </a:rPr>
            </a:br>
            <a:r>
              <a:rPr lang="ru-RU" b="1" dirty="0" smtClean="0">
                <a:effectLst/>
                <a:latin typeface="Comic Sans MS" pitchFamily="66" charset="0"/>
              </a:rPr>
              <a:t>Получение мыла в школьной лаборатории</a:t>
            </a:r>
            <a:endParaRPr lang="ru-RU" b="1" dirty="0">
              <a:effectLst/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000504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400" b="1" i="1" u="sng" dirty="0" smtClean="0">
                <a:solidFill>
                  <a:schemeClr val="tx1"/>
                </a:solidFill>
                <a:latin typeface="Comic Sans MS" pitchFamily="66" charset="0"/>
              </a:rPr>
              <a:t>Выполнили: учащиеся 9 «в» класса</a:t>
            </a:r>
          </a:p>
          <a:p>
            <a:r>
              <a:rPr lang="ru-RU" sz="2400" b="1" i="1" u="sng" dirty="0" err="1" smtClean="0">
                <a:solidFill>
                  <a:schemeClr val="tx1"/>
                </a:solidFill>
                <a:latin typeface="Comic Sans MS" pitchFamily="66" charset="0"/>
              </a:rPr>
              <a:t>Мадаева</a:t>
            </a:r>
            <a:r>
              <a:rPr lang="ru-RU" sz="2400" b="1" i="1" u="sng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b="1" i="1" u="sng" dirty="0" err="1" smtClean="0">
                <a:solidFill>
                  <a:schemeClr val="tx1"/>
                </a:solidFill>
                <a:latin typeface="Comic Sans MS" pitchFamily="66" charset="0"/>
              </a:rPr>
              <a:t>Айшат</a:t>
            </a:r>
            <a:r>
              <a:rPr lang="ru-RU" sz="2400" b="1" i="1" u="sng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</a:p>
          <a:p>
            <a:r>
              <a:rPr lang="ru-RU" sz="2400" b="1" i="1" u="sng" dirty="0" err="1" smtClean="0">
                <a:solidFill>
                  <a:schemeClr val="tx1"/>
                </a:solidFill>
                <a:latin typeface="Comic Sans MS" pitchFamily="66" charset="0"/>
              </a:rPr>
              <a:t>Моллаев</a:t>
            </a:r>
            <a:r>
              <a:rPr lang="ru-RU" sz="2400" b="1" i="1" u="sng" dirty="0" smtClean="0">
                <a:solidFill>
                  <a:schemeClr val="tx1"/>
                </a:solidFill>
                <a:latin typeface="Comic Sans MS" pitchFamily="66" charset="0"/>
              </a:rPr>
              <a:t> Магомед.</a:t>
            </a:r>
            <a:endParaRPr lang="ru-RU" sz="2400" b="1" i="1" u="sng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2400" b="1" u="sng" dirty="0" smtClean="0">
                <a:solidFill>
                  <a:schemeClr val="tx1"/>
                </a:solidFill>
                <a:latin typeface="Comic Sans MS" pitchFamily="66" charset="0"/>
              </a:rPr>
              <a:t>Учитель химии: </a:t>
            </a:r>
            <a:r>
              <a:rPr lang="ru-RU" sz="2400" b="1" u="sng" dirty="0" err="1" smtClean="0">
                <a:solidFill>
                  <a:schemeClr val="tx1"/>
                </a:solidFill>
                <a:latin typeface="Comic Sans MS" pitchFamily="66" charset="0"/>
              </a:rPr>
              <a:t>З.А.Юнусова</a:t>
            </a:r>
            <a:endParaRPr lang="ru-RU" sz="2400" b="1" u="sng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1512168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2203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Животные</a:t>
            </a:r>
            <a:endParaRPr lang="ru-RU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372200" y="1304400"/>
            <a:ext cx="27053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Растительные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(масла)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2895600" cy="1397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409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Жиры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28600" y="3061027"/>
            <a:ext cx="15337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Твёрдые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599374" y="2680027"/>
            <a:ext cx="1451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Жидкие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543800" y="3213427"/>
            <a:ext cx="15337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/>
              <a:t>Твёрдые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019800" y="2998375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/>
              <a:t>Жидкие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590453" y="4645095"/>
            <a:ext cx="54296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Жиры (по применению)</a:t>
            </a:r>
            <a:endParaRPr lang="ru-RU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952500" y="5818038"/>
            <a:ext cx="1686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Пищевые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098315" y="6185227"/>
            <a:ext cx="23917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Медицинские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769524" y="6185228"/>
            <a:ext cx="21388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Технические</a:t>
            </a: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H="1">
            <a:off x="838200" y="2133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1219200" y="2133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H="1">
            <a:off x="7127938" y="256794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8056469" y="2570787"/>
            <a:ext cx="601739" cy="632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>
            <a:off x="2286000" y="12954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105400" y="12954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>
            <a:off x="1828800" y="5486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4267200" y="54864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5334000" y="54864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819400" y="16764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</a:rPr>
              <a:t>(по происхождению)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3124200" y="2834957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dirty="0"/>
              <a:t>(по агрегатному состоянию)</a:t>
            </a:r>
          </a:p>
        </p:txBody>
      </p:sp>
    </p:spTree>
    <p:extLst>
      <p:ext uri="{BB962C8B-B14F-4D97-AF65-F5344CB8AC3E}">
        <p14:creationId xmlns:p14="http://schemas.microsoft.com/office/powerpoint/2010/main" val="15892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autoUpdateAnimBg="0"/>
      <p:bldP spid="11272" grpId="0"/>
      <p:bldP spid="11273" grpId="0" autoUpdateAnimBg="0"/>
      <p:bldP spid="11274" grpId="0" autoUpdateAnimBg="0"/>
      <p:bldP spid="11275" grpId="0" autoUpdateAnimBg="0"/>
      <p:bldP spid="11277" grpId="0" autoUpdateAnimBg="0"/>
      <p:bldP spid="11278" grpId="0" autoUpdateAnimBg="0"/>
      <p:bldP spid="11280" grpId="0" autoUpdateAnimBg="0"/>
      <p:bldP spid="11281" grpId="0" autoUpdateAnimBg="0"/>
      <p:bldP spid="11282" grpId="0" autoUpdateAnimBg="0"/>
      <p:bldP spid="11283" grpId="0" animBg="1"/>
      <p:bldP spid="11284" grpId="0" animBg="1"/>
      <p:bldP spid="11285" grpId="0" animBg="1"/>
      <p:bldP spid="11286" grpId="0" animBg="1"/>
      <p:bldP spid="11287" grpId="0" animBg="1"/>
      <p:bldP spid="11288" grpId="0" animBg="1"/>
      <p:bldP spid="11289" grpId="0" animBg="1"/>
      <p:bldP spid="11290" grpId="0" animBg="1"/>
      <p:bldP spid="11291" grpId="0" animBg="1"/>
      <p:bldP spid="11292" grpId="0" autoUpdateAnimBg="0"/>
      <p:bldP spid="1129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428596" y="642918"/>
            <a:ext cx="81248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dirty="0" smtClean="0"/>
              <a:t>Процесс производства мыла состоит из двух стадий: химической и механической.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anytech.narod.ru/Images/soa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521497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120832"/>
      </p:ext>
    </p:extLst>
  </p:cSld>
  <p:clrMapOvr>
    <a:masterClrMapping/>
  </p:clrMapOvr>
  <p:transition advTm="3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2938462"/>
          </a:xfrm>
        </p:spPr>
        <p:txBody>
          <a:bodyPr/>
          <a:lstStyle/>
          <a:p>
            <a:r>
              <a:rPr lang="ru-RU" sz="4000" b="1" dirty="0" smtClean="0">
                <a:effectLst/>
                <a:latin typeface="Comic Sans MS" pitchFamily="66" charset="0"/>
              </a:rPr>
              <a:t>«Получение мыла и изучение его свойств»</a:t>
            </a:r>
            <a:endParaRPr lang="ru-RU" sz="4000" b="1" dirty="0">
              <a:effectLst/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33670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500" dirty="0" smtClean="0">
                <a:latin typeface="+mn-lt"/>
              </a:rPr>
              <a:t>Для приготовления мыла нам понадобилось: животный и растительный жир ( эфирное масло виноградные косточки и эфирное апельсиновое масло), едкий натр, раствор соли, вода, спирт. Для придания цвета нами были использованы зеленый, оранжевый и синий красители.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Сырьё</a:t>
            </a:r>
            <a:endParaRPr lang="ru-RU" sz="4000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3" t="51054" r="20666" b="6119"/>
          <a:stretch/>
        </p:blipFill>
        <p:spPr>
          <a:xfrm>
            <a:off x="457201" y="1435100"/>
            <a:ext cx="3008312" cy="2353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3056"/>
            <a:ext cx="3008313" cy="2193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Оборудование</a:t>
            </a:r>
            <a:endParaRPr lang="ru-RU" sz="4000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Колба </a:t>
            </a:r>
            <a:r>
              <a:rPr lang="ru-RU" dirty="0">
                <a:latin typeface="Comic Sans MS" pitchFamily="66" charset="0"/>
              </a:rPr>
              <a:t>круглая </a:t>
            </a:r>
            <a:r>
              <a:rPr lang="ru-RU" dirty="0" smtClean="0">
                <a:latin typeface="Comic Sans MS" pitchFamily="66" charset="0"/>
              </a:rPr>
              <a:t>плоскодонная, химические стаканы,</a:t>
            </a:r>
          </a:p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стеклянная </a:t>
            </a:r>
            <a:r>
              <a:rPr lang="ru-RU" dirty="0">
                <a:latin typeface="Comic Sans MS" pitchFamily="66" charset="0"/>
              </a:rPr>
              <a:t>палочка, фарфоровая ложка, фарфоровая ступка, </a:t>
            </a:r>
            <a:r>
              <a:rPr lang="ru-RU" dirty="0" smtClean="0">
                <a:latin typeface="Comic Sans MS" pitchFamily="66" charset="0"/>
              </a:rPr>
              <a:t>фарфоровая чашечка, цилиндр, формочки </a:t>
            </a:r>
            <a:r>
              <a:rPr lang="ru-RU" dirty="0">
                <a:latin typeface="Comic Sans MS" pitchFamily="66" charset="0"/>
              </a:rPr>
              <a:t>для прессования </a:t>
            </a:r>
            <a:r>
              <a:rPr lang="ru-RU" dirty="0" smtClean="0">
                <a:latin typeface="Comic Sans MS" pitchFamily="66" charset="0"/>
              </a:rPr>
              <a:t>мыла, весы технические электронные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Picture 2" descr="E:\Мыло\_DSC411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35" t="13295" r="912" b="20232"/>
          <a:stretch/>
        </p:blipFill>
        <p:spPr bwMode="auto">
          <a:xfrm>
            <a:off x="827584" y="1772816"/>
            <a:ext cx="410445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r="-1755" b="1324"/>
          <a:stretch/>
        </p:blipFill>
        <p:spPr>
          <a:xfrm>
            <a:off x="827584" y="3645023"/>
            <a:ext cx="4176464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2997969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Ход эксперимента</a:t>
            </a:r>
            <a:endParaRPr lang="ru-RU" sz="2800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844824"/>
            <a:ext cx="3286148" cy="4281339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Для приготовления каждого мыла из 30 г. мыльной основы было использовано около 40 мл воды и 33%-</a:t>
            </a:r>
            <a:r>
              <a:rPr lang="ru-RU" sz="2800" dirty="0" err="1" smtClean="0"/>
              <a:t>ного</a:t>
            </a:r>
            <a:r>
              <a:rPr lang="ru-RU" sz="2800" dirty="0" smtClean="0"/>
              <a:t> едкого натра и эфирные масла. Необходимые вещества были взвешены на электронных весах. Были добавлены для цвета красители: синий, оранжевый, зеленый. Полученное мыло  хорошо мылится и пенится.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6672"/>
            <a:ext cx="2658026" cy="273630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98" y="2060848"/>
            <a:ext cx="2386608" cy="26642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84984"/>
            <a:ext cx="273630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Рецептура</a:t>
            </a:r>
            <a:br>
              <a:rPr lang="ru-RU" dirty="0" smtClean="0"/>
            </a:br>
            <a:r>
              <a:rPr lang="ru-RU" dirty="0" smtClean="0"/>
              <a:t>Проба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32500" lnSpcReduction="20000"/>
          </a:bodyPr>
          <a:lstStyle/>
          <a:p>
            <a:r>
              <a:rPr lang="ru-RU" sz="4200" b="1" dirty="0" smtClean="0"/>
              <a:t>Приготовление  мыла синева цвета  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 </a:t>
            </a:r>
            <a:r>
              <a:rPr lang="ru-RU" sz="5100" dirty="0" smtClean="0">
                <a:latin typeface="+mn-lt"/>
              </a:rPr>
              <a:t>Для приготовления мыла синей окраски надо: 4,5кг мыльной основы; эфирное масло из виноградных косточек- 3 капель; эфирное масло апельсина-10 капель; 3 капли синего красителя; 1 л воды. </a:t>
            </a:r>
          </a:p>
          <a:p>
            <a:pPr>
              <a:buNone/>
            </a:pPr>
            <a:r>
              <a:rPr lang="ru-RU" sz="5100" dirty="0">
                <a:latin typeface="+mn-lt"/>
              </a:rPr>
              <a:t> </a:t>
            </a:r>
            <a:r>
              <a:rPr lang="ru-RU" sz="5100" dirty="0" smtClean="0">
                <a:latin typeface="+mn-lt"/>
              </a:rPr>
              <a:t>      Нарезать мыльную основу кубиками. Плавим мыльную основу, добавляем воду, хорошенько перемешивая мыльную основу, чтобы смесь была однородной, затем добавить краситель </a:t>
            </a:r>
            <a:r>
              <a:rPr lang="ru-RU" sz="5100" dirty="0" err="1" smtClean="0">
                <a:latin typeface="+mn-lt"/>
              </a:rPr>
              <a:t>синевого</a:t>
            </a:r>
            <a:r>
              <a:rPr lang="ru-RU" sz="5100" dirty="0" smtClean="0">
                <a:latin typeface="+mn-lt"/>
              </a:rPr>
              <a:t> цвета. После того, как у нас весь раствор окрасился в синий цвет, добавляем 3 капель эфирного масла из виноградных косточек, 10 капель эфирного масла апельсина. Готовую смесь выливаем в формочку, удаляя пузырьки этиловым спиртом. На один день оставляем застывать. 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59439" r="51963"/>
          <a:stretch/>
        </p:blipFill>
        <p:spPr>
          <a:xfrm>
            <a:off x="5148064" y="1700808"/>
            <a:ext cx="3384376" cy="3676848"/>
          </a:xfrm>
        </p:spPr>
      </p:pic>
    </p:spTree>
    <p:extLst>
      <p:ext uri="{BB962C8B-B14F-4D97-AF65-F5344CB8AC3E}">
        <p14:creationId xmlns:p14="http://schemas.microsoft.com/office/powerpoint/2010/main" val="1148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381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/>
                <a:latin typeface="Comic Sans MS" pitchFamily="66" charset="0"/>
              </a:rPr>
              <a:t>Рецептура</a:t>
            </a:r>
            <a:br>
              <a:rPr lang="ru-RU" sz="2800" b="1" dirty="0" smtClean="0">
                <a:effectLst/>
                <a:latin typeface="Comic Sans MS" pitchFamily="66" charset="0"/>
              </a:rPr>
            </a:br>
            <a:r>
              <a:rPr lang="ru-RU" sz="2800" b="1" dirty="0" smtClean="0">
                <a:effectLst/>
                <a:latin typeface="Comic Sans MS" pitchFamily="66" charset="0"/>
              </a:rPr>
              <a:t>Проба №2</a:t>
            </a:r>
            <a:br>
              <a:rPr lang="ru-RU" sz="2800" b="1" dirty="0" smtClean="0">
                <a:effectLst/>
                <a:latin typeface="Comic Sans MS" pitchFamily="66" charset="0"/>
              </a:rPr>
            </a:br>
            <a:r>
              <a:rPr lang="ru-RU" sz="2800" b="1" dirty="0" smtClean="0">
                <a:effectLst/>
                <a:latin typeface="Comic Sans MS" pitchFamily="66" charset="0"/>
              </a:rPr>
              <a:t>приготовление мыла оранжевого цвета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3328982" cy="448311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2900" dirty="0" smtClean="0"/>
              <a:t>В фарфоровую чашку  или стеклянную емкость помещают 20г. мыльной основы , нагревают до полного расплавления,  сильно перемешивая понемногу приливают 10 мл. 33%-ного раствора едкого натра. Смесь перемешивают 10 мин. и варят. Испаряющуюся воду восполняют добавлением кипятка, т.к. мыло легко пригорает, раствор нужно нагревать осторожно при перемешивании. Варят до тех пор, пока при стекании не станет образовываться нить, и мыло не будет застывать в однородную прозрачную массу. Затем добавить 4 капель красителя оранжевого цвета и 5 капель апельсинового масла. Полученную массу вылить в формочку и дать 3 часа </a:t>
            </a:r>
            <a:r>
              <a:rPr lang="ru-RU" sz="2900" dirty="0" smtClean="0">
                <a:solidFill>
                  <a:prstClr val="black"/>
                </a:solidFill>
              </a:rPr>
              <a:t>остыть</a:t>
            </a:r>
            <a:r>
              <a:rPr lang="ru-RU" sz="2900" dirty="0" smtClean="0"/>
              <a:t>. 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330824" cy="3676848"/>
          </a:xfrm>
        </p:spPr>
      </p:pic>
    </p:spTree>
    <p:extLst>
      <p:ext uri="{BB962C8B-B14F-4D97-AF65-F5344CB8AC3E}">
        <p14:creationId xmlns:p14="http://schemas.microsoft.com/office/powerpoint/2010/main" val="18704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Рецептура</a:t>
            </a:r>
            <a:br>
              <a:rPr lang="ru-RU" b="1" dirty="0" smtClean="0"/>
            </a:br>
            <a:r>
              <a:rPr lang="ru-RU" b="1" dirty="0" smtClean="0"/>
              <a:t>Проба №3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Приготовление  мыла </a:t>
            </a:r>
            <a:r>
              <a:rPr lang="ru-RU" sz="1400" b="1" dirty="0" smtClean="0">
                <a:solidFill>
                  <a:prstClr val="black"/>
                </a:solidFill>
              </a:rPr>
              <a:t>зеленого </a:t>
            </a:r>
            <a:r>
              <a:rPr lang="ru-RU" sz="1400" b="1" dirty="0">
                <a:solidFill>
                  <a:prstClr val="black"/>
                </a:solidFill>
              </a:rPr>
              <a:t>цвета  </a:t>
            </a:r>
            <a:endParaRPr lang="ru-RU" sz="14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Calibri"/>
              </a:rPr>
              <a:t>Для приготовления мыла </a:t>
            </a:r>
            <a:r>
              <a:rPr lang="ru-RU" sz="1700" dirty="0" smtClean="0">
                <a:solidFill>
                  <a:prstClr val="black"/>
                </a:solidFill>
                <a:latin typeface="Calibri"/>
              </a:rPr>
              <a:t>зеленой окраски </a:t>
            </a:r>
            <a:r>
              <a:rPr lang="ru-RU" sz="1700" dirty="0">
                <a:solidFill>
                  <a:prstClr val="black"/>
                </a:solidFill>
                <a:latin typeface="Calibri"/>
              </a:rPr>
              <a:t>надо: </a:t>
            </a:r>
            <a:r>
              <a:rPr lang="ru-RU" sz="1700" dirty="0" smtClean="0">
                <a:solidFill>
                  <a:prstClr val="black"/>
                </a:solidFill>
                <a:latin typeface="Calibri"/>
              </a:rPr>
              <a:t>3,6 кг </a:t>
            </a:r>
            <a:r>
              <a:rPr lang="ru-RU" sz="1700" dirty="0">
                <a:solidFill>
                  <a:prstClr val="black"/>
                </a:solidFill>
                <a:latin typeface="Calibri"/>
              </a:rPr>
              <a:t>мыльной основы; эфирное масло из виноградных косточек- </a:t>
            </a:r>
            <a:r>
              <a:rPr lang="ru-RU" sz="1700" dirty="0" smtClean="0">
                <a:solidFill>
                  <a:prstClr val="black"/>
                </a:solidFill>
                <a:latin typeface="Calibri"/>
              </a:rPr>
              <a:t>6 капель; </a:t>
            </a:r>
            <a:r>
              <a:rPr lang="ru-RU" sz="1700" dirty="0">
                <a:solidFill>
                  <a:prstClr val="black"/>
                </a:solidFill>
                <a:latin typeface="Calibri"/>
              </a:rPr>
              <a:t>эфирное масло </a:t>
            </a:r>
            <a:r>
              <a:rPr lang="ru-RU" sz="1700" dirty="0" smtClean="0">
                <a:solidFill>
                  <a:prstClr val="black"/>
                </a:solidFill>
                <a:latin typeface="Calibri"/>
              </a:rPr>
              <a:t>апельсина-5 капель</a:t>
            </a:r>
            <a:r>
              <a:rPr lang="ru-RU" sz="17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ru-RU" sz="1700" dirty="0" smtClean="0">
                <a:solidFill>
                  <a:prstClr val="black"/>
                </a:solidFill>
                <a:latin typeface="Calibri"/>
              </a:rPr>
              <a:t>4 </a:t>
            </a:r>
            <a:r>
              <a:rPr lang="ru-RU" sz="1700" dirty="0">
                <a:solidFill>
                  <a:prstClr val="black"/>
                </a:solidFill>
                <a:latin typeface="Calibri"/>
              </a:rPr>
              <a:t>капли </a:t>
            </a:r>
            <a:r>
              <a:rPr lang="ru-RU" sz="1700" dirty="0" smtClean="0">
                <a:solidFill>
                  <a:prstClr val="black"/>
                </a:solidFill>
                <a:latin typeface="Calibri"/>
              </a:rPr>
              <a:t>зеленого красителя; </a:t>
            </a:r>
            <a:r>
              <a:rPr lang="ru-RU" sz="1700" dirty="0">
                <a:solidFill>
                  <a:prstClr val="black"/>
                </a:solidFill>
                <a:latin typeface="Calibri"/>
              </a:rPr>
              <a:t>1 л воды. </a:t>
            </a:r>
            <a:endParaRPr lang="ru-RU" sz="1700" dirty="0" smtClean="0">
              <a:solidFill>
                <a:prstClr val="black"/>
              </a:solidFill>
              <a:latin typeface="Calibri"/>
            </a:endParaRPr>
          </a:p>
          <a:p>
            <a:pPr lvl="0">
              <a:buNone/>
            </a:pPr>
            <a:r>
              <a:rPr lang="ru-RU" sz="17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Calibri"/>
              </a:rPr>
              <a:t>      Нарезать </a:t>
            </a:r>
            <a:r>
              <a:rPr lang="ru-RU" sz="1700" dirty="0">
                <a:solidFill>
                  <a:prstClr val="black"/>
                </a:solidFill>
                <a:latin typeface="Calibri"/>
              </a:rPr>
              <a:t>мыльную основу кубиками. Плавим мыльную основу, добавляем </a:t>
            </a:r>
            <a:r>
              <a:rPr lang="ru-RU" sz="1700" dirty="0" smtClean="0">
                <a:solidFill>
                  <a:prstClr val="black"/>
                </a:solidFill>
                <a:latin typeface="Calibri"/>
              </a:rPr>
              <a:t>воду, </a:t>
            </a:r>
            <a:r>
              <a:rPr lang="ru-RU" sz="1700" dirty="0">
                <a:solidFill>
                  <a:prstClr val="black"/>
                </a:solidFill>
                <a:latin typeface="Calibri"/>
              </a:rPr>
              <a:t>хорошенько перемешивая мыльную основу, чтобы смесь была однородной, затем добавить краситель </a:t>
            </a:r>
            <a:r>
              <a:rPr lang="ru-RU" sz="1700" dirty="0" smtClean="0">
                <a:solidFill>
                  <a:prstClr val="black"/>
                </a:solidFill>
                <a:latin typeface="Calibri"/>
              </a:rPr>
              <a:t>зеленого </a:t>
            </a:r>
            <a:r>
              <a:rPr lang="ru-RU" sz="1700" dirty="0">
                <a:solidFill>
                  <a:prstClr val="black"/>
                </a:solidFill>
                <a:latin typeface="Calibri"/>
              </a:rPr>
              <a:t>цвета. После того, как у нас весь раствор окрасился </a:t>
            </a:r>
            <a:r>
              <a:rPr lang="ru-RU" sz="1700" dirty="0" smtClean="0">
                <a:solidFill>
                  <a:prstClr val="black"/>
                </a:solidFill>
                <a:latin typeface="Calibri"/>
              </a:rPr>
              <a:t>в зеленый </a:t>
            </a:r>
            <a:r>
              <a:rPr lang="ru-RU" sz="1700" dirty="0">
                <a:solidFill>
                  <a:prstClr val="black"/>
                </a:solidFill>
                <a:latin typeface="Calibri"/>
              </a:rPr>
              <a:t>цвет, добавляем </a:t>
            </a:r>
            <a:r>
              <a:rPr lang="ru-RU" sz="1700" dirty="0" smtClean="0">
                <a:solidFill>
                  <a:prstClr val="black"/>
                </a:solidFill>
                <a:latin typeface="Calibri"/>
              </a:rPr>
              <a:t>6 капель эфирного масла </a:t>
            </a:r>
            <a:r>
              <a:rPr lang="ru-RU" sz="1700" dirty="0">
                <a:solidFill>
                  <a:prstClr val="black"/>
                </a:solidFill>
                <a:latin typeface="Calibri"/>
              </a:rPr>
              <a:t>из виноградных косточек, 5</a:t>
            </a:r>
            <a:r>
              <a:rPr lang="ru-RU" sz="1700" dirty="0" smtClean="0">
                <a:solidFill>
                  <a:prstClr val="black"/>
                </a:solidFill>
                <a:latin typeface="Calibri"/>
              </a:rPr>
              <a:t> капель эфирного масла </a:t>
            </a:r>
            <a:r>
              <a:rPr lang="ru-RU" sz="1700" dirty="0">
                <a:solidFill>
                  <a:prstClr val="black"/>
                </a:solidFill>
                <a:latin typeface="Calibri"/>
              </a:rPr>
              <a:t>апельсина. Готовую смесь выливаем в формочку, удаляя пузырьки этиловым спиртом. На один день оставляем застывать.   </a:t>
            </a:r>
            <a:endParaRPr lang="ru-RU" sz="9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4191000" cy="4205064"/>
          </a:xfrm>
        </p:spPr>
      </p:pic>
    </p:spTree>
    <p:extLst>
      <p:ext uri="{BB962C8B-B14F-4D97-AF65-F5344CB8AC3E}">
        <p14:creationId xmlns:p14="http://schemas.microsoft.com/office/powerpoint/2010/main" val="66982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Наш результат</a:t>
            </a:r>
            <a:endParaRPr lang="ru-RU" sz="4000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5141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После проведенного нами эксперимента, можно сделать следующий вывод: в школьной лаборатории возможно получение качественного мыла , отличающий от производственного содержанием полезных эфирных масел, которые подходят для нормальной и склонной к сухости кожи. Полученное мыло хорошо мылится </a:t>
            </a:r>
            <a:r>
              <a:rPr lang="ru-RU" smtClean="0"/>
              <a:t>и пенится</a:t>
            </a:r>
            <a:r>
              <a:rPr lang="ru-RU" dirty="0" smtClean="0"/>
              <a:t>.       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6"/>
          <a:stretch/>
        </p:blipFill>
        <p:spPr>
          <a:xfrm>
            <a:off x="4788024" y="1600200"/>
            <a:ext cx="3682752" cy="21888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5" r="49163"/>
          <a:stretch/>
        </p:blipFill>
        <p:spPr>
          <a:xfrm>
            <a:off x="4788024" y="3861048"/>
            <a:ext cx="368275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/>
              <a:t>Цель нашей работы</a:t>
            </a:r>
            <a:r>
              <a:rPr lang="ru-RU" sz="2800" dirty="0" smtClean="0"/>
              <a:t> – получение в лаборатории хозяйственного мыла омылением смеси твердых жиров и изучение его свойств.</a:t>
            </a:r>
            <a:br>
              <a:rPr lang="ru-RU" sz="2800" dirty="0" smtClean="0"/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Задачи: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1. Изучить и проанализировать литературу по истории мыловарения.</a:t>
            </a:r>
            <a:br>
              <a:rPr lang="ru-RU" sz="2800" dirty="0" smtClean="0"/>
            </a:br>
            <a:r>
              <a:rPr lang="ru-RU" sz="2800" dirty="0" smtClean="0"/>
              <a:t>	2. Изучить технологии получения мыла в лаборатории различными способами.</a:t>
            </a:r>
            <a:br>
              <a:rPr lang="ru-RU" sz="2800" dirty="0" smtClean="0"/>
            </a:br>
            <a:r>
              <a:rPr lang="ru-RU" sz="2800" dirty="0" smtClean="0"/>
              <a:t>	3. Посмотреть чем отличается мыло полученное в лаборатории от мыло сделанного на производстве. </a:t>
            </a:r>
            <a:br>
              <a:rPr lang="ru-RU" sz="2800" dirty="0" smtClean="0"/>
            </a:br>
            <a:r>
              <a:rPr lang="ru-RU" sz="2800" dirty="0" smtClean="0"/>
              <a:t>	4. Проверить гипотезу исследования.</a:t>
            </a:r>
            <a:br>
              <a:rPr lang="ru-RU" sz="28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Гипотеза исследования</a:t>
            </a:r>
            <a:r>
              <a:rPr lang="ru-RU" dirty="0" smtClean="0"/>
              <a:t>: Если мы изучим различные способы получения мыла, то, возможно, получим хозяйственное мыло, пригодное для использования.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45024"/>
            <a:ext cx="24288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00042"/>
            <a:ext cx="75009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Проблема</a:t>
            </a:r>
            <a:r>
              <a:rPr lang="ru-RU" sz="4400" dirty="0" smtClean="0"/>
              <a:t>: возможно ли в условиях школьной лаборатории получить качественное мыло?</a:t>
            </a:r>
          </a:p>
          <a:p>
            <a:endParaRPr lang="ru-RU" sz="4400" b="1" i="1" dirty="0" smtClean="0"/>
          </a:p>
          <a:p>
            <a:r>
              <a:rPr lang="ru-RU" sz="4400" b="1" i="1" dirty="0" smtClean="0"/>
              <a:t>Объектом исследования </a:t>
            </a:r>
            <a:r>
              <a:rPr lang="ru-RU" sz="4400" dirty="0" smtClean="0"/>
              <a:t>в нашей работе является процесс получения мыла.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исследования: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1. Теоретический анализ и синтез изученной литературы.</a:t>
            </a:r>
          </a:p>
          <a:p>
            <a:pPr>
              <a:buNone/>
            </a:pPr>
            <a:r>
              <a:rPr lang="ru-RU" dirty="0" smtClean="0"/>
              <a:t>	2. Наблюдение за протеканием химических реакций, лежащих в основе получения мыла.</a:t>
            </a:r>
          </a:p>
          <a:p>
            <a:pPr>
              <a:buNone/>
            </a:pPr>
            <a:r>
              <a:rPr lang="ru-RU" dirty="0" smtClean="0"/>
              <a:t>	3. Опытно-экспериментальные:</a:t>
            </a:r>
          </a:p>
          <a:p>
            <a:pPr>
              <a:buNone/>
            </a:pPr>
            <a:r>
              <a:rPr lang="ru-RU" dirty="0" smtClean="0"/>
              <a:t>	- приготовление сырья и необходимых реактивов для проведения реакции омыления жиров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843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Каждый из нас ежедневно пользуется  моющими средствами.</a:t>
            </a:r>
            <a:endParaRPr lang="ru-RU" sz="2800" dirty="0">
              <a:effectLst/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686" y="2571744"/>
            <a:ext cx="4329114" cy="3643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Скорее всего, мыло было открыто по чистой случайности, когда над костром жарили мясо, и жир стекал на золу, обладающую щелочными свойствами.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0722" name="Picture 2" descr="http://poluchisovet.ru/files/00000/10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14290"/>
            <a:ext cx="3487731" cy="2055270"/>
          </a:xfrm>
          <a:prstGeom prst="rect">
            <a:avLst/>
          </a:prstGeom>
          <a:noFill/>
        </p:spPr>
      </p:pic>
      <p:pic>
        <p:nvPicPr>
          <p:cNvPr id="30724" name="Picture 4" descr="http://lik-kuzbassa.narod.ru/Kraevedenie.files/62-27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3867150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1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14356"/>
            <a:ext cx="5176026" cy="26432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Самое раннее письменное упоминание о мыле в европейских странах встречается у римского писателя и ученого Плиния Старшего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496" y="3214686"/>
            <a:ext cx="4543428" cy="32861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800" b="1" i="1" dirty="0" smtClean="0"/>
              <a:t>В XIII в. на Руси было налажено мыловарение. В </a:t>
            </a:r>
            <a:r>
              <a:rPr lang="en-US" sz="2800" b="1" i="1" dirty="0" smtClean="0"/>
              <a:t>XVIII</a:t>
            </a:r>
            <a:r>
              <a:rPr lang="ru-RU" sz="2800" b="1" i="1" dirty="0" smtClean="0"/>
              <a:t> веке стали появляться первые мыловаренные  фабрики и на Руси</a:t>
            </a:r>
            <a:r>
              <a:rPr lang="ru-RU" sz="2800" b="1" dirty="0" smtClean="0"/>
              <a:t>. 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" name="Picture 6" descr="nauk7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429000"/>
            <a:ext cx="3420525" cy="316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http://go1.imgsmail.ru/imgpreview?key=4290ecca78db9949&amp;mb=imgdb_preview_2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66"/>
            <a:ext cx="2562231" cy="3206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6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19298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Развитию мыловарения способствовало наличие сырьевых источников. Например, марсельская мыловаренная промышленность, известная с эпохи раннего средневековья, располагала оливковым маслом и содой. 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58214" y="6072206"/>
            <a:ext cx="328586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8674" name="Picture 2" descr="http://o-samom-glavnom.tv/sites/default/files/img/maslo%20olivkovo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581" y="3771374"/>
            <a:ext cx="3071834" cy="2733412"/>
          </a:xfrm>
          <a:prstGeom prst="rect">
            <a:avLst/>
          </a:prstGeom>
          <a:noFill/>
        </p:spPr>
      </p:pic>
      <p:pic>
        <p:nvPicPr>
          <p:cNvPr id="28676" name="Picture 4" descr="http://vspro.info/sites/default/files/imagecache/400xY/11/article/alekperov-vagit-yusufovich/s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3643338" cy="2049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7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4500594" cy="208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Каждый из нас ежедневно пользуется моющими средствами. Однако обычные мыла обладают, как известно, рядом существенных недостатков.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1296" y="220486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4214818"/>
            <a:ext cx="8329642" cy="22145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водных растворах они частично </a:t>
            </a:r>
            <a:r>
              <a:rPr lang="ru-RU" dirty="0" err="1" smtClean="0"/>
              <a:t>гидролизуются</a:t>
            </a:r>
            <a:r>
              <a:rPr lang="ru-RU" dirty="0" smtClean="0"/>
              <a:t> с образованием щелочи:</a:t>
            </a:r>
          </a:p>
          <a:p>
            <a:pPr>
              <a:buNone/>
            </a:pPr>
            <a:r>
              <a:rPr lang="ru-RU" sz="2400" dirty="0" smtClean="0"/>
              <a:t>С</a:t>
            </a:r>
            <a:r>
              <a:rPr lang="ru-RU" sz="2400" baseline="-25000" dirty="0" smtClean="0"/>
              <a:t>17</a:t>
            </a:r>
            <a:r>
              <a:rPr lang="ru-RU" sz="2400" dirty="0" smtClean="0"/>
              <a:t>Нз</a:t>
            </a:r>
            <a:r>
              <a:rPr lang="ru-RU" sz="2400" baseline="-25000" dirty="0" smtClean="0"/>
              <a:t>5</a:t>
            </a:r>
            <a:r>
              <a:rPr lang="ru-RU" sz="2400" dirty="0" smtClean="0"/>
              <a:t>—СОО</a:t>
            </a:r>
            <a:r>
              <a:rPr lang="en-US" sz="2400" dirty="0" smtClean="0"/>
              <a:t>N</a:t>
            </a:r>
            <a:r>
              <a:rPr lang="ru-RU" sz="2400" dirty="0" smtClean="0"/>
              <a:t>а + Н—ОН → С</a:t>
            </a:r>
            <a:r>
              <a:rPr lang="ru-RU" sz="2400" baseline="-25000" dirty="0" smtClean="0"/>
              <a:t>17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35</a:t>
            </a:r>
            <a:r>
              <a:rPr lang="ru-RU" sz="2400" dirty="0" smtClean="0"/>
              <a:t>—СООН + </a:t>
            </a:r>
            <a:r>
              <a:rPr lang="en-US" sz="2400" dirty="0" smtClean="0"/>
              <a:t>Na</a:t>
            </a:r>
            <a:r>
              <a:rPr lang="ru-RU" sz="2400" dirty="0" smtClean="0"/>
              <a:t>ОН</a:t>
            </a:r>
            <a:endParaRPr lang="ru-RU" sz="2400" dirty="0"/>
          </a:p>
        </p:txBody>
      </p:sp>
      <p:pic>
        <p:nvPicPr>
          <p:cNvPr id="27650" name="Picture 2" descr="http://udachno-w8.ru/upload/video/thumbs/medium/0/8/c/08c167affdee48262717bcabed6a154e.jpg"/>
          <p:cNvPicPr>
            <a:picLocks noChangeAspect="1" noChangeArrowheads="1"/>
          </p:cNvPicPr>
          <p:nvPr/>
        </p:nvPicPr>
        <p:blipFill>
          <a:blip r:embed="rId2"/>
          <a:srcRect l="16406" r="15624"/>
          <a:stretch>
            <a:fillRect/>
          </a:stretch>
        </p:blipFill>
        <p:spPr bwMode="auto">
          <a:xfrm>
            <a:off x="5000628" y="857232"/>
            <a:ext cx="3539168" cy="2928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12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767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Тема Office</vt:lpstr>
      <vt:lpstr>МБОУ «Цоци-юртовская СШ№1 им.Хамерзаева Х.А.»   Получение мыла в школьной лаборатории</vt:lpstr>
      <vt:lpstr>  Цель нашей работы – получение в лаборатории хозяйственного мыла омылением смеси твердых жиров и изучение его свойств.   Задачи:             1. Изучить и проанализировать литературу по истории мыловарения.  2. Изучить технологии получения мыла в лаборатории различными способами.  3. Посмотреть чем отличается мыло полученное в лаборатории от мыло сделанного на производстве.   4. Проверить гипотезу исследования.  </vt:lpstr>
      <vt:lpstr>Презентация PowerPoint</vt:lpstr>
      <vt:lpstr>Презентация PowerPoint</vt:lpstr>
      <vt:lpstr>Методы исследования: </vt:lpstr>
      <vt:lpstr>Каждый из нас ежедневно пользуется  моющими средствами.</vt:lpstr>
      <vt:lpstr>Самое раннее письменное упоминание о мыле в европейских странах встречается у римского писателя и ученого Плиния Старшего</vt:lpstr>
      <vt:lpstr>Развитию мыловарения способствовало наличие сырьевых источников. Например, марсельская мыловаренная промышленность, известная с эпохи раннего средневековья, располагала оливковым маслом и содой. </vt:lpstr>
      <vt:lpstr>Каждый из нас ежедневно пользуется моющими средствами. Однако обычные мыла обладают, как известно, рядом существенных недостатков. </vt:lpstr>
      <vt:lpstr>Презентация PowerPoint</vt:lpstr>
      <vt:lpstr>Презентация PowerPoint</vt:lpstr>
      <vt:lpstr>«Получение мыла и изучение его свойств»</vt:lpstr>
      <vt:lpstr>Сырьё</vt:lpstr>
      <vt:lpstr>Оборудование</vt:lpstr>
      <vt:lpstr>Ход эксперимента</vt:lpstr>
      <vt:lpstr>Рецептура Проба №1</vt:lpstr>
      <vt:lpstr>Рецептура Проба №2 приготовление мыла оранжевого цвета</vt:lpstr>
      <vt:lpstr>  Рецептура Проба №3  </vt:lpstr>
      <vt:lpstr>Наш результат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user</cp:lastModifiedBy>
  <cp:revision>113</cp:revision>
  <dcterms:modified xsi:type="dcterms:W3CDTF">2019-12-11T19:12:48Z</dcterms:modified>
</cp:coreProperties>
</file>